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622" r:id="rId2"/>
    <p:sldId id="623" r:id="rId3"/>
    <p:sldId id="676" r:id="rId4"/>
    <p:sldId id="678" r:id="rId5"/>
    <p:sldId id="679" r:id="rId6"/>
    <p:sldId id="680" r:id="rId7"/>
    <p:sldId id="681" r:id="rId8"/>
    <p:sldId id="682" r:id="rId9"/>
    <p:sldId id="667" r:id="rId10"/>
    <p:sldId id="683" r:id="rId11"/>
    <p:sldId id="685" r:id="rId12"/>
    <p:sldId id="674" r:id="rId13"/>
    <p:sldId id="686" r:id="rId14"/>
    <p:sldId id="687" r:id="rId15"/>
    <p:sldId id="675" r:id="rId16"/>
    <p:sldId id="690" r:id="rId17"/>
    <p:sldId id="696" r:id="rId18"/>
    <p:sldId id="697" r:id="rId19"/>
    <p:sldId id="692" r:id="rId20"/>
    <p:sldId id="259" r:id="rId21"/>
    <p:sldId id="691" r:id="rId22"/>
    <p:sldId id="693" r:id="rId23"/>
    <p:sldId id="694" r:id="rId24"/>
    <p:sldId id="672" r:id="rId25"/>
    <p:sldId id="695" r:id="rId26"/>
    <p:sldId id="677" r:id="rId2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m Cobbenhagen" initials="WC" lastIdx="10" clrIdx="0">
    <p:extLst>
      <p:ext uri="{19B8F6BF-5375-455C-9EA6-DF929625EA0E}">
        <p15:presenceInfo xmlns:p15="http://schemas.microsoft.com/office/powerpoint/2012/main" userId="Wim Cobbenhagen" providerId="None"/>
      </p:ext>
    </p:extLst>
  </p:cmAuthor>
  <p:cmAuthor id="2" name="Jochen Tulp" initials="JT" lastIdx="1" clrIdx="1">
    <p:extLst>
      <p:ext uri="{19B8F6BF-5375-455C-9EA6-DF929625EA0E}">
        <p15:presenceInfo xmlns:p15="http://schemas.microsoft.com/office/powerpoint/2012/main" userId="S::j.tulp@siersgroep.nl::97d96ee0-b527-4e31-8458-ae969d8f99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A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2" autoAdjust="0"/>
    <p:restoredTop sz="93367" autoAdjust="0"/>
  </p:normalViewPr>
  <p:slideViewPr>
    <p:cSldViewPr snapToGrid="0">
      <p:cViewPr varScale="1">
        <p:scale>
          <a:sx n="82" d="100"/>
          <a:sy n="82" d="100"/>
        </p:scale>
        <p:origin x="51" y="3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chen Tulp" userId="97d96ee0-b527-4e31-8458-ae969d8f9967" providerId="ADAL" clId="{2969AA27-5ECA-46A3-B00E-7E088F033646}"/>
    <pc:docChg chg="modSld">
      <pc:chgData name="Jochen Tulp" userId="97d96ee0-b527-4e31-8458-ae969d8f9967" providerId="ADAL" clId="{2969AA27-5ECA-46A3-B00E-7E088F033646}" dt="2022-01-25T12:10:39.567" v="0" actId="20577"/>
      <pc:docMkLst>
        <pc:docMk/>
      </pc:docMkLst>
      <pc:sldChg chg="modSp mod">
        <pc:chgData name="Jochen Tulp" userId="97d96ee0-b527-4e31-8458-ae969d8f9967" providerId="ADAL" clId="{2969AA27-5ECA-46A3-B00E-7E088F033646}" dt="2022-01-25T12:10:39.567" v="0" actId="20577"/>
        <pc:sldMkLst>
          <pc:docMk/>
          <pc:sldMk cId="359842687" sldId="623"/>
        </pc:sldMkLst>
        <pc:spChg chg="mod">
          <ac:chgData name="Jochen Tulp" userId="97d96ee0-b527-4e31-8458-ae969d8f9967" providerId="ADAL" clId="{2969AA27-5ECA-46A3-B00E-7E088F033646}" dt="2022-01-25T12:10:39.567" v="0" actId="20577"/>
          <ac:spMkLst>
            <pc:docMk/>
            <pc:sldMk cId="359842687" sldId="62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DE84E-8BCB-47DE-8BBA-6DE9C42A8870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61E6F-EA89-4675-AF44-247574574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55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ACD2B0-4753-4340-B1F3-0F87ABFEE573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4079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34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89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7344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486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0180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4453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030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14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53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596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7181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1092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967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66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09780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928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0569E-C884-4BB4-8157-ECA17FD8C551}" type="datetimeFigureOut">
              <a:rPr lang="nl-NL" smtClean="0"/>
              <a:t>25/01/2022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67C52A-FBF0-4EB6-BE87-6D2A613F2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394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kb.nl/regelin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A122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titel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0660" y="2782059"/>
            <a:ext cx="11340000" cy="540000"/>
          </a:xfrm>
        </p:spPr>
        <p:txBody>
          <a:bodyPr rtlCol="0">
            <a:noAutofit/>
          </a:bodyPr>
          <a:lstStyle/>
          <a:p>
            <a:pPr rtl="0"/>
            <a:r>
              <a:rPr lang="nl-NL" sz="8000" b="1" dirty="0">
                <a:solidFill>
                  <a:srgbClr val="14733B"/>
                </a:solidFill>
                <a:latin typeface="Trebuchet MS" panose="020B0603020202020204" pitchFamily="34" charset="0"/>
              </a:rPr>
              <a:t>CKB</a:t>
            </a:r>
            <a:r>
              <a:rPr lang="nl-NL" sz="8000" b="1" dirty="0">
                <a:solidFill>
                  <a:srgbClr val="ECA122"/>
                </a:solidFill>
                <a:latin typeface="Trebuchet MS" panose="020B0603020202020204" pitchFamily="34" charset="0"/>
              </a:rPr>
              <a:t> Nieuwe Regeling</a:t>
            </a:r>
          </a:p>
        </p:txBody>
      </p:sp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F8D4BD7B-1234-4DD0-A923-E8EC62958E91}"/>
              </a:ext>
            </a:extLst>
          </p:cNvPr>
          <p:cNvSpPr txBox="1"/>
          <p:nvPr/>
        </p:nvSpPr>
        <p:spPr>
          <a:xfrm>
            <a:off x="10211262" y="1848502"/>
            <a:ext cx="129478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K4 20JJ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C5ADB15-96DC-4ABA-9796-13FE6798EBBC}"/>
              </a:ext>
            </a:extLst>
          </p:cNvPr>
          <p:cNvSpPr txBox="1"/>
          <p:nvPr/>
        </p:nvSpPr>
        <p:spPr>
          <a:xfrm>
            <a:off x="6563798" y="5097638"/>
            <a:ext cx="3844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25 januari 2022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4E69953-428D-49D7-BEB6-721994C7D8A2}"/>
              </a:ext>
            </a:extLst>
          </p:cNvPr>
          <p:cNvSpPr txBox="1"/>
          <p:nvPr/>
        </p:nvSpPr>
        <p:spPr>
          <a:xfrm>
            <a:off x="432000" y="744101"/>
            <a:ext cx="4936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Stichting Certificatieregeling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Kabelinfrastructuur en Buizenlegbedrijven</a:t>
            </a:r>
          </a:p>
        </p:txBody>
      </p:sp>
    </p:spTree>
    <p:extLst>
      <p:ext uri="{BB962C8B-B14F-4D97-AF65-F5344CB8AC3E}">
        <p14:creationId xmlns:p14="http://schemas.microsoft.com/office/powerpoint/2010/main" val="2329778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DC4BF35-5BB3-3342-B6BA-E26C5FD49CF2}"/>
              </a:ext>
            </a:extLst>
          </p:cNvPr>
          <p:cNvSpPr txBox="1"/>
          <p:nvPr/>
        </p:nvSpPr>
        <p:spPr>
          <a:xfrm>
            <a:off x="667612" y="1735197"/>
            <a:ext cx="67766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Gewijzigde aansturing in de ondergrondse infrasector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err="1"/>
              <a:t>Produktieketen</a:t>
            </a:r>
            <a:r>
              <a:rPr lang="nl-NL" b="1" dirty="0"/>
              <a:t>:</a:t>
            </a:r>
            <a:r>
              <a:rPr lang="nl-NL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i="1" dirty="0"/>
              <a:t>Wie doet wat in de keten?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i="1" dirty="0"/>
              <a:t>Hoe zijn de verantwoordelijkheden ingericht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i="1" dirty="0"/>
              <a:t>Huidige regeling voorziet niet in </a:t>
            </a:r>
            <a:r>
              <a:rPr lang="nl-NL" i="1" dirty="0" err="1"/>
              <a:t>onderaanneming</a:t>
            </a:r>
            <a:endParaRPr lang="nl-NL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i="1" dirty="0"/>
              <a:t>Kwaliteit Integraal borgen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i="1" dirty="0"/>
              <a:t>Hoofdaannemer/onderaannemer/ZZP’er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Gekwalificeerd personeel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i="1" dirty="0"/>
              <a:t>Toename hoeveelheid werk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i="1" dirty="0"/>
              <a:t>Personeelstekorten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i="1" dirty="0"/>
              <a:t>Taken, bevoegdheden, verantwoordelijkheden BEI, VIAG, VEWA, KIAD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52537EF-5FAB-4523-A62E-990FD9861CC6}"/>
              </a:ext>
            </a:extLst>
          </p:cNvPr>
          <p:cNvSpPr txBox="1"/>
          <p:nvPr/>
        </p:nvSpPr>
        <p:spPr>
          <a:xfrm>
            <a:off x="432000" y="744101"/>
            <a:ext cx="4936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Stichting Certificatieregeling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Kabelinfrastructuur en Buizenlegbedrijven</a:t>
            </a:r>
          </a:p>
        </p:txBody>
      </p:sp>
    </p:spTree>
    <p:extLst>
      <p:ext uri="{BB962C8B-B14F-4D97-AF65-F5344CB8AC3E}">
        <p14:creationId xmlns:p14="http://schemas.microsoft.com/office/powerpoint/2010/main" val="3580184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DC4BF35-5BB3-3342-B6BA-E26C5FD49CF2}"/>
              </a:ext>
            </a:extLst>
          </p:cNvPr>
          <p:cNvSpPr txBox="1"/>
          <p:nvPr/>
        </p:nvSpPr>
        <p:spPr>
          <a:xfrm>
            <a:off x="667612" y="1735197"/>
            <a:ext cx="67766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Gewijzigde aansturing in de ondergrondse infrasector 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Processen aan laten sluiten op wensen OG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i="1" dirty="0"/>
              <a:t>Deelprocessen voorzien in de mogelijkheid om onderaannemers/ZZP’ers aantoonbaar aan de CKB te kunnen laten voldoen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Ondersteuning afdeling inkoop OG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i="1" dirty="0"/>
              <a:t>Hulp vanuit het CKB aan de uitvragende inkopers van de opdrachtgevers gaat zorgen voor dat (alle) processen niet meer klakkeloos worden uitgevraagd als selectiecriteria.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i="1" dirty="0"/>
              <a:t>De verzamelwoede bij certificaathouders neemt af</a:t>
            </a:r>
            <a:br>
              <a:rPr lang="nl-NL" i="1" dirty="0"/>
            </a:br>
            <a:endParaRPr lang="nl-N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52537EF-5FAB-4523-A62E-990FD9861CC6}"/>
              </a:ext>
            </a:extLst>
          </p:cNvPr>
          <p:cNvSpPr txBox="1"/>
          <p:nvPr/>
        </p:nvSpPr>
        <p:spPr>
          <a:xfrm>
            <a:off x="432000" y="744101"/>
            <a:ext cx="4936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Stichting Certificatieregeling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Kabelinfrastructuur en Buizenlegbedrijven</a:t>
            </a:r>
          </a:p>
        </p:txBody>
      </p:sp>
    </p:spTree>
    <p:extLst>
      <p:ext uri="{BB962C8B-B14F-4D97-AF65-F5344CB8AC3E}">
        <p14:creationId xmlns:p14="http://schemas.microsoft.com/office/powerpoint/2010/main" val="3461132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A122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titel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626" y="2889000"/>
            <a:ext cx="11340000" cy="540000"/>
          </a:xfrm>
        </p:spPr>
        <p:txBody>
          <a:bodyPr rtlCol="0">
            <a:noAutofit/>
          </a:bodyPr>
          <a:lstStyle/>
          <a:p>
            <a:pPr rtl="0"/>
            <a:r>
              <a:rPr lang="nl-NL" sz="8000" b="1" dirty="0">
                <a:solidFill>
                  <a:srgbClr val="14733B"/>
                </a:solidFill>
                <a:latin typeface="Trebuchet MS" panose="020B0603020202020204" pitchFamily="34" charset="0"/>
              </a:rPr>
              <a:t>CKB</a:t>
            </a:r>
            <a:r>
              <a:rPr lang="nl-NL" sz="8000" b="1" dirty="0">
                <a:solidFill>
                  <a:srgbClr val="ECA122"/>
                </a:solidFill>
                <a:latin typeface="Trebuchet MS" panose="020B0603020202020204" pitchFamily="34" charset="0"/>
              </a:rPr>
              <a:t> Certificaat            		      houders</a:t>
            </a:r>
          </a:p>
        </p:txBody>
      </p:sp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F8D4BD7B-1234-4DD0-A923-E8EC62958E91}"/>
              </a:ext>
            </a:extLst>
          </p:cNvPr>
          <p:cNvSpPr txBox="1"/>
          <p:nvPr/>
        </p:nvSpPr>
        <p:spPr>
          <a:xfrm>
            <a:off x="10211262" y="1848502"/>
            <a:ext cx="129478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K4 20JJ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4E69953-428D-49D7-BEB6-721994C7D8A2}"/>
              </a:ext>
            </a:extLst>
          </p:cNvPr>
          <p:cNvSpPr txBox="1"/>
          <p:nvPr/>
        </p:nvSpPr>
        <p:spPr>
          <a:xfrm>
            <a:off x="432000" y="744101"/>
            <a:ext cx="4936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Stichting Certificatieregeling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Kabelinfrastructuur en Buizenlegbedrijven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5E8528D-4315-4EF6-93E7-909EA42F1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2514" y="5414696"/>
            <a:ext cx="1609483" cy="1414395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FF7F3C78-D08C-4237-9A39-0590AFE1BAF4}"/>
              </a:ext>
            </a:extLst>
          </p:cNvPr>
          <p:cNvSpPr txBox="1"/>
          <p:nvPr/>
        </p:nvSpPr>
        <p:spPr>
          <a:xfrm>
            <a:off x="6709707" y="5466970"/>
            <a:ext cx="3844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Erik Prins</a:t>
            </a:r>
          </a:p>
        </p:txBody>
      </p:sp>
    </p:spTree>
    <p:extLst>
      <p:ext uri="{BB962C8B-B14F-4D97-AF65-F5344CB8AC3E}">
        <p14:creationId xmlns:p14="http://schemas.microsoft.com/office/powerpoint/2010/main" val="1685286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DC4BF35-5BB3-3342-B6BA-E26C5FD49CF2}"/>
              </a:ext>
            </a:extLst>
          </p:cNvPr>
          <p:cNvSpPr txBox="1"/>
          <p:nvPr/>
        </p:nvSpPr>
        <p:spPr>
          <a:xfrm>
            <a:off x="667612" y="1735197"/>
            <a:ext cx="67766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Onderscheidend vermogen CKB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Opdrachtgevers: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i="1" dirty="0"/>
              <a:t>Selectiever processen uitvragen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i="1" dirty="0"/>
              <a:t>Voorkomen van “eigen regels” opdrachtgevers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Gekwalificeerde onderaannemers/ZZP’ers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i="1" dirty="0"/>
              <a:t>Aantonen kwaliteit/competenties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i="1" dirty="0"/>
              <a:t>Projectmanagement Hoofdaannemer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Proces Civiel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52537EF-5FAB-4523-A62E-990FD9861CC6}"/>
              </a:ext>
            </a:extLst>
          </p:cNvPr>
          <p:cNvSpPr txBox="1"/>
          <p:nvPr/>
        </p:nvSpPr>
        <p:spPr>
          <a:xfrm>
            <a:off x="432000" y="744101"/>
            <a:ext cx="4936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Stichting Certificatieregeling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Kabelinfrastructuur en Buizenlegbedrijven</a:t>
            </a:r>
          </a:p>
        </p:txBody>
      </p:sp>
    </p:spTree>
    <p:extLst>
      <p:ext uri="{BB962C8B-B14F-4D97-AF65-F5344CB8AC3E}">
        <p14:creationId xmlns:p14="http://schemas.microsoft.com/office/powerpoint/2010/main" val="3889872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DC4BF35-5BB3-3342-B6BA-E26C5FD49CF2}"/>
              </a:ext>
            </a:extLst>
          </p:cNvPr>
          <p:cNvSpPr txBox="1"/>
          <p:nvPr/>
        </p:nvSpPr>
        <p:spPr>
          <a:xfrm>
            <a:off x="667611" y="1735197"/>
            <a:ext cx="87268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Auditlast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grote zorg van de hoofdaannemers is dat er meer ge-audit moet gaan worden bij de nieuwe regeling.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Meer processen -&gt; meer activiteiten -&gt; meer audits. 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 al moeite om auditors in te plannen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Certificeren onderaannemers en kwalificeren ZZP’ers nog meer druk op certificerende instellingen.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Nog meer toezicht op het werk buiten.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onderaannemers</a:t>
            </a:r>
            <a:r>
              <a:rPr lang="nl-NL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moeten worden gecertificeerd.</a:t>
            </a:r>
          </a:p>
          <a:p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endParaRPr lang="nl-NL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Kwaliteit &amp; Veiligheid</a:t>
            </a:r>
          </a:p>
          <a:p>
            <a:r>
              <a:rPr lang="nl-NL" dirty="0"/>
              <a:t>De toename van het werkaanbod en de zoektocht naar goed gekwalificeerd personeel mag niet ten koste </a:t>
            </a:r>
            <a:r>
              <a:rPr lang="nl-NL"/>
              <a:t>gaan van de </a:t>
            </a:r>
            <a:r>
              <a:rPr lang="nl-NL" dirty="0"/>
              <a:t>kwaliteit en de veiligheid.		</a:t>
            </a:r>
          </a:p>
          <a:p>
            <a:endParaRPr lang="nl-NL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52537EF-5FAB-4523-A62E-990FD9861CC6}"/>
              </a:ext>
            </a:extLst>
          </p:cNvPr>
          <p:cNvSpPr txBox="1"/>
          <p:nvPr/>
        </p:nvSpPr>
        <p:spPr>
          <a:xfrm>
            <a:off x="432000" y="744101"/>
            <a:ext cx="4936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Stichting Certificatieregeling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Kabelinfrastructuur en Buizenlegbedrijven</a:t>
            </a:r>
          </a:p>
        </p:txBody>
      </p:sp>
    </p:spTree>
    <p:extLst>
      <p:ext uri="{BB962C8B-B14F-4D97-AF65-F5344CB8AC3E}">
        <p14:creationId xmlns:p14="http://schemas.microsoft.com/office/powerpoint/2010/main" val="2823005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A122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titel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290" y="2939467"/>
            <a:ext cx="11340000" cy="540000"/>
          </a:xfrm>
        </p:spPr>
        <p:txBody>
          <a:bodyPr rtlCol="0">
            <a:noAutofit/>
          </a:bodyPr>
          <a:lstStyle/>
          <a:p>
            <a:pPr rtl="0"/>
            <a:r>
              <a:rPr lang="nl-NL" sz="8000" b="1" dirty="0">
                <a:solidFill>
                  <a:srgbClr val="14733B"/>
                </a:solidFill>
                <a:latin typeface="Trebuchet MS" panose="020B0603020202020204" pitchFamily="34" charset="0"/>
              </a:rPr>
              <a:t>CKB</a:t>
            </a:r>
            <a:r>
              <a:rPr lang="nl-NL" sz="8000" b="1" dirty="0">
                <a:solidFill>
                  <a:srgbClr val="ECA122"/>
                </a:solidFill>
                <a:latin typeface="Trebuchet MS" panose="020B0603020202020204" pitchFamily="34" charset="0"/>
              </a:rPr>
              <a:t> Certificerende     				   Instellingen</a:t>
            </a:r>
          </a:p>
        </p:txBody>
      </p:sp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F8D4BD7B-1234-4DD0-A923-E8EC62958E91}"/>
              </a:ext>
            </a:extLst>
          </p:cNvPr>
          <p:cNvSpPr txBox="1"/>
          <p:nvPr/>
        </p:nvSpPr>
        <p:spPr>
          <a:xfrm>
            <a:off x="10211262" y="1848502"/>
            <a:ext cx="129478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K4 20JJ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4E69953-428D-49D7-BEB6-721994C7D8A2}"/>
              </a:ext>
            </a:extLst>
          </p:cNvPr>
          <p:cNvSpPr txBox="1"/>
          <p:nvPr/>
        </p:nvSpPr>
        <p:spPr>
          <a:xfrm>
            <a:off x="432000" y="744101"/>
            <a:ext cx="4936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Stichting Certificatieregeling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Kabelinfrastructuur en Buizenlegbedrijven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5E8528D-4315-4EF6-93E7-909EA42F1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2514" y="5414696"/>
            <a:ext cx="1609483" cy="1414395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6DA5F575-186B-4241-93F8-9BC53ACA2634}"/>
              </a:ext>
            </a:extLst>
          </p:cNvPr>
          <p:cNvSpPr txBox="1"/>
          <p:nvPr/>
        </p:nvSpPr>
        <p:spPr>
          <a:xfrm>
            <a:off x="6709707" y="5466970"/>
            <a:ext cx="3844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Wouter Riel</a:t>
            </a:r>
          </a:p>
        </p:txBody>
      </p:sp>
    </p:spTree>
    <p:extLst>
      <p:ext uri="{BB962C8B-B14F-4D97-AF65-F5344CB8AC3E}">
        <p14:creationId xmlns:p14="http://schemas.microsoft.com/office/powerpoint/2010/main" val="234519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DC4BF35-5BB3-3342-B6BA-E26C5FD49CF2}"/>
              </a:ext>
            </a:extLst>
          </p:cNvPr>
          <p:cNvSpPr txBox="1"/>
          <p:nvPr/>
        </p:nvSpPr>
        <p:spPr>
          <a:xfrm>
            <a:off x="667611" y="1735197"/>
            <a:ext cx="8109463" cy="3452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Momenteel 129 certificaathouders</a:t>
            </a:r>
          </a:p>
          <a:p>
            <a:endParaRPr lang="nl-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3 Certificerende Instellingen</a:t>
            </a:r>
          </a:p>
          <a:p>
            <a:pPr lvl="1"/>
            <a:endParaRPr lang="nl-NL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b="1" dirty="0"/>
              <a:t>KIWA +- 65 certificaathouders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b="1" dirty="0" err="1"/>
              <a:t>Aboma</a:t>
            </a:r>
            <a:r>
              <a:rPr lang="nl-NL" b="1" dirty="0"/>
              <a:t> Certificering +- 45 certificaathouders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b="1" dirty="0"/>
              <a:t>Bureau </a:t>
            </a:r>
            <a:r>
              <a:rPr lang="nl-NL" b="1" dirty="0" err="1"/>
              <a:t>Veritas</a:t>
            </a:r>
            <a:r>
              <a:rPr lang="nl-NL" b="1" dirty="0"/>
              <a:t> +- 20 certificaathouders</a:t>
            </a:r>
          </a:p>
          <a:p>
            <a:endParaRPr lang="nl-NL" b="1" dirty="0"/>
          </a:p>
          <a:p>
            <a:pPr marL="342900" indent="-342900">
              <a:buFont typeface="+mj-lt"/>
              <a:buAutoNum type="arabicPeriod"/>
            </a:pPr>
            <a:r>
              <a:rPr lang="nl-NL" b="1" dirty="0"/>
              <a:t>Onderlinge harmonisatie tijdens CI-overleg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44F5B22-56D8-4C96-8044-C48F7F93FA96}"/>
              </a:ext>
            </a:extLst>
          </p:cNvPr>
          <p:cNvSpPr txBox="1"/>
          <p:nvPr/>
        </p:nvSpPr>
        <p:spPr>
          <a:xfrm>
            <a:off x="667612" y="593209"/>
            <a:ext cx="79302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spcBef>
                <a:spcPct val="0"/>
              </a:spcBef>
            </a:pPr>
            <a:r>
              <a:rPr lang="nl-NL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CKB voor </a:t>
            </a:r>
            <a:r>
              <a:rPr lang="nl-NL" sz="3600" dirty="0">
                <a:solidFill>
                  <a:srgbClr val="ECA122"/>
                </a:solidFill>
                <a:latin typeface="+mj-lt"/>
                <a:ea typeface="+mj-ea"/>
                <a:cs typeface="+mj-cs"/>
              </a:rPr>
              <a:t>Certificerende Instellingen</a:t>
            </a:r>
          </a:p>
        </p:txBody>
      </p:sp>
    </p:spTree>
    <p:extLst>
      <p:ext uri="{BB962C8B-B14F-4D97-AF65-F5344CB8AC3E}">
        <p14:creationId xmlns:p14="http://schemas.microsoft.com/office/powerpoint/2010/main" val="3106066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DC4BF35-5BB3-3342-B6BA-E26C5FD49CF2}"/>
              </a:ext>
            </a:extLst>
          </p:cNvPr>
          <p:cNvSpPr txBox="1"/>
          <p:nvPr/>
        </p:nvSpPr>
        <p:spPr>
          <a:xfrm>
            <a:off x="667611" y="1735197"/>
            <a:ext cx="8109463" cy="341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Technisch schema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pPr marL="285750" marR="0" lvl="0" indent="-28575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b="1" dirty="0"/>
              <a:t>Sterke oriëntatie op kwaliteit van dienstverlening</a:t>
            </a:r>
          </a:p>
          <a:p>
            <a:pPr marL="285750" marR="0" lvl="0" indent="-28575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dirty="0"/>
          </a:p>
          <a:p>
            <a:pPr marL="285750" marR="0" lvl="0" indent="-28575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b="1" dirty="0"/>
              <a:t>Gezond- en Veilig Werken en Milieu in beperkte mate onderdeel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alleen de eis op VCA of ISO 45001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b="1" dirty="0"/>
              <a:t>Audits bestaande uit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Systeemdeel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Procesdeel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44F5B22-56D8-4C96-8044-C48F7F93FA96}"/>
              </a:ext>
            </a:extLst>
          </p:cNvPr>
          <p:cNvSpPr txBox="1"/>
          <p:nvPr/>
        </p:nvSpPr>
        <p:spPr>
          <a:xfrm>
            <a:off x="667612" y="593209"/>
            <a:ext cx="79302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spcBef>
                <a:spcPct val="0"/>
              </a:spcBef>
            </a:pPr>
            <a:r>
              <a:rPr lang="nl-NL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CKB voor </a:t>
            </a:r>
            <a:r>
              <a:rPr lang="nl-NL" sz="3600" dirty="0">
                <a:solidFill>
                  <a:srgbClr val="ECA122"/>
                </a:solidFill>
                <a:latin typeface="+mj-lt"/>
                <a:ea typeface="+mj-ea"/>
                <a:cs typeface="+mj-cs"/>
              </a:rPr>
              <a:t>Certificerende Instellingen</a:t>
            </a:r>
          </a:p>
        </p:txBody>
      </p:sp>
    </p:spTree>
    <p:extLst>
      <p:ext uri="{BB962C8B-B14F-4D97-AF65-F5344CB8AC3E}">
        <p14:creationId xmlns:p14="http://schemas.microsoft.com/office/powerpoint/2010/main" val="3319928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44F5B22-56D8-4C96-8044-C48F7F93FA96}"/>
              </a:ext>
            </a:extLst>
          </p:cNvPr>
          <p:cNvSpPr txBox="1"/>
          <p:nvPr/>
        </p:nvSpPr>
        <p:spPr>
          <a:xfrm>
            <a:off x="667612" y="593209"/>
            <a:ext cx="86452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spcBef>
                <a:spcPct val="0"/>
              </a:spcBef>
            </a:pPr>
            <a:r>
              <a:rPr lang="nl-NL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Doel van de </a:t>
            </a:r>
            <a:r>
              <a:rPr lang="nl-NL" sz="3600" dirty="0">
                <a:solidFill>
                  <a:srgbClr val="ECA122"/>
                </a:solidFill>
                <a:latin typeface="+mj-lt"/>
                <a:ea typeface="+mj-ea"/>
                <a:cs typeface="+mj-cs"/>
              </a:rPr>
              <a:t>regeling: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83EFCCD-A5CA-4093-9073-4208F976F362}"/>
              </a:ext>
            </a:extLst>
          </p:cNvPr>
          <p:cNvSpPr txBox="1"/>
          <p:nvPr/>
        </p:nvSpPr>
        <p:spPr>
          <a:xfrm>
            <a:off x="667611" y="1735197"/>
            <a:ext cx="8645289" cy="2287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ECA12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www.ckb.nl/regeling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ECA12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“De regeling is een uiteenzetting van eisen waaraan een kabelinfra- en/of buizenlegbedrijf dient te voldoen voor het verkrijgen van een kwaliteitsverklaring.”</a:t>
            </a:r>
          </a:p>
        </p:txBody>
      </p:sp>
    </p:spTree>
    <p:extLst>
      <p:ext uri="{BB962C8B-B14F-4D97-AF65-F5344CB8AC3E}">
        <p14:creationId xmlns:p14="http://schemas.microsoft.com/office/powerpoint/2010/main" val="3370842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DC4BF35-5BB3-3342-B6BA-E26C5FD49CF2}"/>
              </a:ext>
            </a:extLst>
          </p:cNvPr>
          <p:cNvSpPr txBox="1"/>
          <p:nvPr/>
        </p:nvSpPr>
        <p:spPr>
          <a:xfrm>
            <a:off x="667612" y="1735197"/>
            <a:ext cx="7326376" cy="3290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b="1" dirty="0"/>
              <a:t>Bij procesbeoordelingen onduidelijk wat te beoordelen en waar dit aan moet voldoen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b="1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b="1" dirty="0"/>
              <a:t>Kennis over processen neemt af</a:t>
            </a:r>
          </a:p>
          <a:p>
            <a:pPr marL="685800" marR="0" lvl="1" indent="-228600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>
                <a:solidFill>
                  <a:prstClr val="black"/>
                </a:solidFill>
                <a:latin typeface="Calibri" panose="020F0502020204030204"/>
              </a:rPr>
              <a:t>Bij opdrachtgevers </a:t>
            </a:r>
          </a:p>
          <a:p>
            <a:pPr marL="685800" marR="0" lvl="1" indent="-228600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>
                <a:solidFill>
                  <a:prstClr val="black"/>
                </a:solidFill>
                <a:latin typeface="Calibri" panose="020F0502020204030204"/>
              </a:rPr>
              <a:t>Bij klanten</a:t>
            </a:r>
          </a:p>
          <a:p>
            <a:pPr marL="685800" marR="0" lvl="1" indent="-228600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>
                <a:solidFill>
                  <a:prstClr val="black"/>
                </a:solidFill>
                <a:latin typeface="Calibri" panose="020F0502020204030204"/>
              </a:rPr>
              <a:t>Maar ook bij auditoren</a:t>
            </a:r>
          </a:p>
          <a:p>
            <a:pPr marL="685800" marR="0" lvl="1" indent="-228600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l-NL" b="1" dirty="0"/>
              <a:t>Inkopers van opdrachtgevers grijpen naar het maximum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>
                <a:solidFill>
                  <a:prstClr val="black"/>
                </a:solidFill>
                <a:latin typeface="Calibri" panose="020F0502020204030204"/>
              </a:rPr>
              <a:t>(Dan is alles maar gedekt)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B4F4DACB-73D7-45E0-9684-F4BBACD7E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532" y="624840"/>
            <a:ext cx="8596668" cy="800100"/>
          </a:xfrm>
        </p:spPr>
        <p:txBody>
          <a:bodyPr/>
          <a:lstStyle/>
          <a:p>
            <a:r>
              <a:rPr lang="nl-NL" dirty="0"/>
              <a:t>Knelpunten in </a:t>
            </a:r>
            <a:r>
              <a:rPr lang="nl-NL" dirty="0">
                <a:solidFill>
                  <a:srgbClr val="ECA122"/>
                </a:solidFill>
              </a:rPr>
              <a:t>CKB -1</a:t>
            </a:r>
          </a:p>
        </p:txBody>
      </p:sp>
    </p:spTree>
    <p:extLst>
      <p:ext uri="{BB962C8B-B14F-4D97-AF65-F5344CB8AC3E}">
        <p14:creationId xmlns:p14="http://schemas.microsoft.com/office/powerpoint/2010/main" val="409802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A122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3057" cy="685859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05306" y="1351943"/>
            <a:ext cx="1078138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dirty="0">
                <a:solidFill>
                  <a:prstClr val="black"/>
                </a:solidFill>
                <a:latin typeface="Trebuchet MS" panose="020B0603020202020204"/>
              </a:rPr>
              <a:t>14.00 uur 	Piet van der Hoorn 	Inleiding Bestuur CKB </a:t>
            </a:r>
          </a:p>
          <a:p>
            <a:pPr marL="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dirty="0">
                <a:solidFill>
                  <a:prstClr val="black"/>
                </a:solidFill>
                <a:latin typeface="Trebuchet MS" panose="020B0603020202020204"/>
              </a:rPr>
              <a:t>14.15 uur 	Jeroen Grond 		De visie van de opdrachtgevers</a:t>
            </a:r>
          </a:p>
          <a:p>
            <a:pPr marL="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dirty="0">
                <a:solidFill>
                  <a:prstClr val="black"/>
                </a:solidFill>
                <a:latin typeface="Trebuchet MS" panose="020B0603020202020204"/>
              </a:rPr>
              <a:t>14.30 uur 	Erik Prins 				De visie van de certificaathouders</a:t>
            </a:r>
          </a:p>
          <a:p>
            <a:pPr marL="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dirty="0">
                <a:solidFill>
                  <a:prstClr val="black"/>
                </a:solidFill>
                <a:latin typeface="Trebuchet MS" panose="020B0603020202020204"/>
              </a:rPr>
              <a:t>14.45 uur  Wouter Riel			De visie van de certificerende instellingen</a:t>
            </a: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2400" dirty="0">
              <a:solidFill>
                <a:prstClr val="black"/>
              </a:solidFill>
              <a:latin typeface="Trebuchet MS" panose="020B0603020202020204"/>
            </a:endParaRPr>
          </a:p>
          <a:p>
            <a:pPr marL="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dirty="0">
                <a:solidFill>
                  <a:prstClr val="black"/>
                </a:solidFill>
                <a:latin typeface="Trebuchet MS" panose="020B0603020202020204"/>
              </a:rPr>
              <a:t>15.00 uur 	Piet van der Hoorn 	Implementatietraject</a:t>
            </a:r>
          </a:p>
          <a:p>
            <a:pPr marL="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400" dirty="0">
              <a:solidFill>
                <a:prstClr val="black"/>
              </a:solidFill>
              <a:latin typeface="Trebuchet MS" panose="020B0603020202020204"/>
            </a:endParaRPr>
          </a:p>
          <a:p>
            <a:pPr marL="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ECA12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Vragen kunnen tijdens de presentatie via de chat worden gesteld</a:t>
            </a:r>
          </a:p>
          <a:p>
            <a:pPr marL="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ECA12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en worden na de presentaties beantwoord </a:t>
            </a:r>
          </a:p>
          <a:p>
            <a:pPr marL="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(schriftelijke beantwoording ook via www.CKB.nl)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8E669EC1-0CD2-416F-A1D1-617DA30E9EED}"/>
              </a:ext>
            </a:extLst>
          </p:cNvPr>
          <p:cNvSpPr/>
          <p:nvPr/>
        </p:nvSpPr>
        <p:spPr>
          <a:xfrm>
            <a:off x="0" y="274501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rgbClr val="14733B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AGENDA </a:t>
            </a:r>
            <a:r>
              <a:rPr lang="nl-NL" sz="4000" b="1" dirty="0">
                <a:solidFill>
                  <a:srgbClr val="ECA122"/>
                </a:solidFill>
                <a:latin typeface="Trebuchet MS" panose="020B0603020202020204" pitchFamily="34" charset="0"/>
              </a:rPr>
              <a:t>25-01-2022</a:t>
            </a: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rgbClr val="14733B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E8D7B12-6078-494B-B11F-1CF3524DCC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2514" y="5421840"/>
            <a:ext cx="1609483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42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0FD4F5-7495-49CA-A094-4E26518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532" y="624840"/>
            <a:ext cx="8596668" cy="800100"/>
          </a:xfrm>
        </p:spPr>
        <p:txBody>
          <a:bodyPr/>
          <a:lstStyle/>
          <a:p>
            <a:r>
              <a:rPr lang="nl-NL" dirty="0"/>
              <a:t>Knelpunten in </a:t>
            </a:r>
            <a:r>
              <a:rPr lang="nl-NL" dirty="0">
                <a:solidFill>
                  <a:srgbClr val="ECA122"/>
                </a:solidFill>
              </a:rPr>
              <a:t>CKB -2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1C3E3E-F0D3-4B29-9290-CC79CD169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882" y="1930401"/>
            <a:ext cx="8773120" cy="4110962"/>
          </a:xfrm>
        </p:spPr>
        <p:txBody>
          <a:bodyPr>
            <a:normAutofit lnSpcReduction="10000"/>
          </a:bodyPr>
          <a:lstStyle/>
          <a:p>
            <a:pPr marL="285750" indent="-285750" defTabSz="914400">
              <a:buClrTx/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schemeClr val="tx1"/>
                </a:solidFill>
              </a:rPr>
              <a:t>Eisen aan auditoren en technisch specialisten</a:t>
            </a:r>
          </a:p>
          <a:p>
            <a:endParaRPr lang="nl-NL" b="1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285750" lvl="1" defTabSz="914400">
              <a:buClrTx/>
              <a:buFont typeface="Arial" panose="020B0604020202020204" pitchFamily="34" charset="0"/>
              <a:buChar char="•"/>
            </a:pPr>
            <a:r>
              <a:rPr lang="nl-NL" sz="1800" b="1" dirty="0">
                <a:solidFill>
                  <a:schemeClr val="tx1"/>
                </a:solidFill>
              </a:rPr>
              <a:t>Lastig om auditoren te vinden</a:t>
            </a:r>
          </a:p>
          <a:p>
            <a:pPr marL="285750" lvl="1" defTabSz="914400">
              <a:buClrTx/>
              <a:buFont typeface="Arial" panose="020B0604020202020204" pitchFamily="34" charset="0"/>
              <a:buChar char="•"/>
            </a:pPr>
            <a:endParaRPr lang="nl-NL" sz="1800" b="1" dirty="0">
              <a:solidFill>
                <a:schemeClr val="tx1"/>
              </a:solidFill>
            </a:endParaRPr>
          </a:p>
          <a:p>
            <a:pPr marL="285750" lvl="1" defTabSz="914400">
              <a:buClrTx/>
              <a:buFont typeface="Arial" panose="020B0604020202020204" pitchFamily="34" charset="0"/>
              <a:buChar char="•"/>
            </a:pPr>
            <a:r>
              <a:rPr lang="nl-NL" sz="1800" b="1" dirty="0">
                <a:solidFill>
                  <a:schemeClr val="tx1"/>
                </a:solidFill>
              </a:rPr>
              <a:t>Lastig om auditoren te kwalificeren (auditor = auditor en technisch specialist)</a:t>
            </a:r>
          </a:p>
          <a:p>
            <a:pPr marL="285750" lvl="1" defTabSz="914400">
              <a:buClrTx/>
              <a:buFont typeface="Arial" panose="020B0604020202020204" pitchFamily="34" charset="0"/>
              <a:buChar char="•"/>
            </a:pPr>
            <a:endParaRPr lang="nl-NL" sz="1800" b="1" dirty="0">
              <a:solidFill>
                <a:schemeClr val="tx1"/>
              </a:solidFill>
            </a:endParaRPr>
          </a:p>
          <a:p>
            <a:pPr marL="285750" lvl="1" defTabSz="914400">
              <a:buClrTx/>
              <a:buFont typeface="Arial" panose="020B0604020202020204" pitchFamily="34" charset="0"/>
              <a:buChar char="•"/>
            </a:pPr>
            <a:r>
              <a:rPr lang="nl-NL" sz="1800" b="1" dirty="0">
                <a:solidFill>
                  <a:schemeClr val="tx1"/>
                </a:solidFill>
              </a:rPr>
              <a:t>Onduidelijkheid over wat te beoordelen tijdens procesbeoordelingen</a:t>
            </a:r>
          </a:p>
          <a:p>
            <a:pPr lvl="1"/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904133E-416A-43ED-B50F-8F9BB3EA0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532" y="2380458"/>
            <a:ext cx="9093525" cy="1366560"/>
          </a:xfrm>
          <a:prstGeom prst="rect">
            <a:avLst/>
          </a:prstGeom>
        </p:spPr>
      </p:pic>
      <p:sp>
        <p:nvSpPr>
          <p:cNvPr id="6" name="Gelijkbenige driehoek 5">
            <a:extLst>
              <a:ext uri="{FF2B5EF4-FFF2-40B4-BE49-F238E27FC236}">
                <a16:creationId xmlns:a16="http://schemas.microsoft.com/office/drawing/2014/main" id="{6C999869-FC6D-41A0-AC4A-BA3E2401B187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Afbeelding 6" descr="Afbeelding met tekening&#10;&#10;Automatisch gegenereerde beschrijving">
            <a:extLst>
              <a:ext uri="{FF2B5EF4-FFF2-40B4-BE49-F238E27FC236}">
                <a16:creationId xmlns:a16="http://schemas.microsoft.com/office/drawing/2014/main" id="{4DDCE5AB-10E6-48A2-9118-48F06DC793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315133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DC4BF35-5BB3-3342-B6BA-E26C5FD49CF2}"/>
              </a:ext>
            </a:extLst>
          </p:cNvPr>
          <p:cNvSpPr txBox="1"/>
          <p:nvPr/>
        </p:nvSpPr>
        <p:spPr>
          <a:xfrm>
            <a:off x="667612" y="1735197"/>
            <a:ext cx="7326376" cy="2093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b="1" dirty="0"/>
              <a:t>Bedrijven hebben relatief veel processen op het certificaat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nl-NL" dirty="0">
                <a:solidFill>
                  <a:prstClr val="black"/>
                </a:solidFill>
                <a:latin typeface="Calibri" panose="020F0502020204030204"/>
              </a:rPr>
              <a:t>Ook processen die niet in eigen beheer uitgevoerd worden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nl-NL" dirty="0">
                <a:solidFill>
                  <a:prstClr val="black"/>
                </a:solidFill>
                <a:latin typeface="Calibri" panose="020F0502020204030204"/>
              </a:rPr>
              <a:t>Bijvoorbeeld: </a:t>
            </a:r>
            <a:r>
              <a:rPr lang="nl-NL" dirty="0" err="1">
                <a:solidFill>
                  <a:prstClr val="black"/>
                </a:solidFill>
                <a:latin typeface="Calibri" panose="020F0502020204030204"/>
              </a:rPr>
              <a:t>Sleufloze</a:t>
            </a:r>
            <a:r>
              <a:rPr lang="nl-NL" dirty="0">
                <a:solidFill>
                  <a:prstClr val="black"/>
                </a:solidFill>
                <a:latin typeface="Calibri" panose="020F0502020204030204"/>
              </a:rPr>
              <a:t> technieken terwijl bedrijven daar alleen voor inhuren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nl-NL" dirty="0">
                <a:solidFill>
                  <a:prstClr val="black"/>
                </a:solidFill>
                <a:latin typeface="Calibri" panose="020F0502020204030204"/>
              </a:rPr>
              <a:t>Daardoor worden (bijvoorbeeld) boorploegen onevenredig belast met audits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B4F4DACB-73D7-45E0-9684-F4BBACD7E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532" y="624840"/>
            <a:ext cx="8596668" cy="800100"/>
          </a:xfrm>
        </p:spPr>
        <p:txBody>
          <a:bodyPr/>
          <a:lstStyle/>
          <a:p>
            <a:r>
              <a:rPr lang="nl-NL" dirty="0"/>
              <a:t>Knelpunten in </a:t>
            </a:r>
            <a:r>
              <a:rPr lang="nl-NL" dirty="0">
                <a:solidFill>
                  <a:srgbClr val="ECA122"/>
                </a:solidFill>
              </a:rPr>
              <a:t>CKB -3</a:t>
            </a:r>
          </a:p>
        </p:txBody>
      </p:sp>
    </p:spTree>
    <p:extLst>
      <p:ext uri="{BB962C8B-B14F-4D97-AF65-F5344CB8AC3E}">
        <p14:creationId xmlns:p14="http://schemas.microsoft.com/office/powerpoint/2010/main" val="1162581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DC4BF35-5BB3-3342-B6BA-E26C5FD49CF2}"/>
              </a:ext>
            </a:extLst>
          </p:cNvPr>
          <p:cNvSpPr txBox="1"/>
          <p:nvPr/>
        </p:nvSpPr>
        <p:spPr>
          <a:xfrm>
            <a:off x="667612" y="1735197"/>
            <a:ext cx="732637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l-NL" b="1" dirty="0"/>
              <a:t>Een norm op hoofdlijnen;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nl-NL" b="1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l-NL" b="1" dirty="0"/>
              <a:t>Een sterke link naar ISO 9001:2015 en VCA 2017/6.0 &amp; ISO 45001:2018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nl-NL" b="1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l-NL" b="1" dirty="0"/>
              <a:t>Procesmanagement-scopes voor het beheer van de processen.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nl-NL" dirty="0">
                <a:solidFill>
                  <a:prstClr val="black"/>
                </a:solidFill>
                <a:latin typeface="Calibri" panose="020F0502020204030204"/>
              </a:rPr>
              <a:t>Beoordeling van wat je doet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nl-NL" dirty="0">
                <a:solidFill>
                  <a:prstClr val="black"/>
                </a:solidFill>
                <a:latin typeface="Calibri" panose="020F0502020204030204"/>
              </a:rPr>
              <a:t>Geen processen die je niet zelf uitvoert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defRPr/>
            </a:pPr>
            <a:endParaRPr lang="nl-NL" dirty="0">
              <a:solidFill>
                <a:prstClr val="black"/>
              </a:solidFill>
              <a:latin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Betere beschrijving van de processen zorgt voor eenduidige beoordeling en meer kwaliteit.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B4F4DACB-73D7-45E0-9684-F4BBACD7E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532" y="624840"/>
            <a:ext cx="8596668" cy="800100"/>
          </a:xfrm>
        </p:spPr>
        <p:txBody>
          <a:bodyPr/>
          <a:lstStyle/>
          <a:p>
            <a:r>
              <a:rPr lang="nl-NL" dirty="0"/>
              <a:t>CKB REGELING </a:t>
            </a:r>
            <a:r>
              <a:rPr lang="nl-NL" dirty="0">
                <a:solidFill>
                  <a:srgbClr val="ECA122"/>
                </a:solidFill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94929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DC4BF35-5BB3-3342-B6BA-E26C5FD49CF2}"/>
              </a:ext>
            </a:extLst>
          </p:cNvPr>
          <p:cNvSpPr txBox="1"/>
          <p:nvPr/>
        </p:nvSpPr>
        <p:spPr>
          <a:xfrm>
            <a:off x="667612" y="1735197"/>
            <a:ext cx="7326376" cy="374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l-NL" dirty="0"/>
              <a:t>De nieuwe regeling en haar processen nog niet helder bij veel bedrijven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KANSEN </a:t>
            </a:r>
            <a:r>
              <a:rPr lang="nl-NL" sz="3600" dirty="0">
                <a:solidFill>
                  <a:srgbClr val="ECA122"/>
                </a:solidFill>
                <a:latin typeface="+mj-lt"/>
                <a:ea typeface="+mj-ea"/>
                <a:cs typeface="+mj-cs"/>
              </a:rPr>
              <a:t>CKB 2022</a:t>
            </a:r>
          </a:p>
          <a:p>
            <a:endParaRPr lang="nl-NL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l-NL" dirty="0"/>
              <a:t>Als je je beperkt tot wat je ook daadwerkelijk doet, dan is de omvang van wat je moet beoordelen beperkt.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B4F4DACB-73D7-45E0-9684-F4BBACD7E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532" y="624840"/>
            <a:ext cx="8596668" cy="800100"/>
          </a:xfrm>
        </p:spPr>
        <p:txBody>
          <a:bodyPr/>
          <a:lstStyle/>
          <a:p>
            <a:r>
              <a:rPr lang="nl-NL" dirty="0"/>
              <a:t>KNELPUNTEN </a:t>
            </a:r>
            <a:r>
              <a:rPr lang="nl-NL" dirty="0">
                <a:solidFill>
                  <a:srgbClr val="ECA122"/>
                </a:solidFill>
              </a:rPr>
              <a:t>CKB 2022</a:t>
            </a:r>
          </a:p>
        </p:txBody>
      </p:sp>
    </p:spTree>
    <p:extLst>
      <p:ext uri="{BB962C8B-B14F-4D97-AF65-F5344CB8AC3E}">
        <p14:creationId xmlns:p14="http://schemas.microsoft.com/office/powerpoint/2010/main" val="1775878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A122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titel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72" y="3066002"/>
            <a:ext cx="11340000" cy="540000"/>
          </a:xfrm>
        </p:spPr>
        <p:txBody>
          <a:bodyPr rtlCol="0">
            <a:noAutofit/>
          </a:bodyPr>
          <a:lstStyle/>
          <a:p>
            <a:pPr rtl="0"/>
            <a:r>
              <a:rPr lang="nl-NL" sz="8000" b="1" dirty="0">
                <a:solidFill>
                  <a:srgbClr val="14733B"/>
                </a:solidFill>
                <a:latin typeface="Trebuchet MS" panose="020B0603020202020204" pitchFamily="34" charset="0"/>
              </a:rPr>
              <a:t>CKB</a:t>
            </a:r>
            <a:r>
              <a:rPr lang="nl-NL" sz="8000" b="1" dirty="0">
                <a:solidFill>
                  <a:srgbClr val="ECA122"/>
                </a:solidFill>
                <a:latin typeface="Trebuchet MS" panose="020B0603020202020204" pitchFamily="34" charset="0"/>
              </a:rPr>
              <a:t> Implementatie     			    traject</a:t>
            </a:r>
          </a:p>
        </p:txBody>
      </p:sp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F8D4BD7B-1234-4DD0-A923-E8EC62958E91}"/>
              </a:ext>
            </a:extLst>
          </p:cNvPr>
          <p:cNvSpPr txBox="1"/>
          <p:nvPr/>
        </p:nvSpPr>
        <p:spPr>
          <a:xfrm>
            <a:off x="10211262" y="1848502"/>
            <a:ext cx="129478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K4 20JJ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4E69953-428D-49D7-BEB6-721994C7D8A2}"/>
              </a:ext>
            </a:extLst>
          </p:cNvPr>
          <p:cNvSpPr txBox="1"/>
          <p:nvPr/>
        </p:nvSpPr>
        <p:spPr>
          <a:xfrm>
            <a:off x="432000" y="744101"/>
            <a:ext cx="4936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Stichting Certificatieregeling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Kabelinfrastructuur en Buizenlegbedrijven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BEC032C-8241-4884-9E62-148C3ADB2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2514" y="5414696"/>
            <a:ext cx="1609483" cy="1414395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97880720-9B5D-40ED-B56E-97E2DAB0C3E9}"/>
              </a:ext>
            </a:extLst>
          </p:cNvPr>
          <p:cNvSpPr txBox="1"/>
          <p:nvPr/>
        </p:nvSpPr>
        <p:spPr>
          <a:xfrm>
            <a:off x="6709707" y="5466970"/>
            <a:ext cx="3844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Piet van der Hoorn</a:t>
            </a:r>
          </a:p>
        </p:txBody>
      </p:sp>
    </p:spTree>
    <p:extLst>
      <p:ext uri="{BB962C8B-B14F-4D97-AF65-F5344CB8AC3E}">
        <p14:creationId xmlns:p14="http://schemas.microsoft.com/office/powerpoint/2010/main" val="632562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DC4BF35-5BB3-3342-B6BA-E26C5FD49CF2}"/>
              </a:ext>
            </a:extLst>
          </p:cNvPr>
          <p:cNvSpPr txBox="1"/>
          <p:nvPr/>
        </p:nvSpPr>
        <p:spPr>
          <a:xfrm>
            <a:off x="475413" y="1407052"/>
            <a:ext cx="9276488" cy="5498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l-NL" b="1" dirty="0"/>
              <a:t>Klankbordcommissie ingesteld vanuit aannemerij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nl-NL" b="1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l-NL" b="1" dirty="0"/>
              <a:t>Ook voor opdrachtgevers en certificerende instellingen worden klankbordcommissies ingesteld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nl-NL" b="1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l-NL" b="1" dirty="0"/>
              <a:t>Beoordelen impact voor hoofdaannemer/onderaannemer/ZZP’er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l-NL" dirty="0"/>
              <a:t>Auditlast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l-NL" dirty="0"/>
              <a:t>Aantal processen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defRPr/>
            </a:pPr>
            <a:r>
              <a:rPr lang="nl-NL" dirty="0"/>
              <a:t>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l-NL" b="1" dirty="0"/>
              <a:t>Goede overgangsregeling vaststellen voor hoofdaannemer/onderaannemer/ZZP’er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kumimoji="0" lang="nl-NL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l-NL" b="1" dirty="0"/>
              <a:t>Gesprekken worden opgestart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nl-NL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l-NL" b="1" dirty="0"/>
              <a:t>Doel: een gedragen regeling gereed op 1 juli 2022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kumimoji="0" lang="nl-N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B4F4DACB-73D7-45E0-9684-F4BBACD7E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532" y="624840"/>
            <a:ext cx="8596668" cy="800100"/>
          </a:xfrm>
        </p:spPr>
        <p:txBody>
          <a:bodyPr/>
          <a:lstStyle/>
          <a:p>
            <a:r>
              <a:rPr lang="nl-NL" dirty="0"/>
              <a:t>IMPLEMENTATIE </a:t>
            </a:r>
            <a:r>
              <a:rPr lang="nl-NL" dirty="0">
                <a:solidFill>
                  <a:srgbClr val="ECA122"/>
                </a:solidFill>
              </a:rPr>
              <a:t>CKB 2022</a:t>
            </a:r>
          </a:p>
        </p:txBody>
      </p:sp>
    </p:spTree>
    <p:extLst>
      <p:ext uri="{BB962C8B-B14F-4D97-AF65-F5344CB8AC3E}">
        <p14:creationId xmlns:p14="http://schemas.microsoft.com/office/powerpoint/2010/main" val="1590842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A122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titel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997" y="3036881"/>
            <a:ext cx="11340000" cy="540000"/>
          </a:xfrm>
        </p:spPr>
        <p:txBody>
          <a:bodyPr rtlCol="0">
            <a:noAutofit/>
          </a:bodyPr>
          <a:lstStyle/>
          <a:p>
            <a:pPr rtl="0"/>
            <a:r>
              <a:rPr lang="nl-NL" sz="8000" b="1" dirty="0">
                <a:solidFill>
                  <a:srgbClr val="14733B"/>
                </a:solidFill>
                <a:latin typeface="Trebuchet MS" panose="020B0603020202020204" pitchFamily="34" charset="0"/>
              </a:rPr>
              <a:t>CKB</a:t>
            </a:r>
            <a:r>
              <a:rPr lang="nl-NL" sz="8000" b="1" dirty="0">
                <a:solidFill>
                  <a:srgbClr val="ECA122"/>
                </a:solidFill>
                <a:latin typeface="Trebuchet MS" panose="020B0603020202020204" pitchFamily="34" charset="0"/>
              </a:rPr>
              <a:t> VRAGEN BEANTWOORDEN</a:t>
            </a:r>
          </a:p>
        </p:txBody>
      </p:sp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F8D4BD7B-1234-4DD0-A923-E8EC62958E91}"/>
              </a:ext>
            </a:extLst>
          </p:cNvPr>
          <p:cNvSpPr txBox="1"/>
          <p:nvPr/>
        </p:nvSpPr>
        <p:spPr>
          <a:xfrm>
            <a:off x="10211262" y="1848502"/>
            <a:ext cx="129478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K4 20JJ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4E69953-428D-49D7-BEB6-721994C7D8A2}"/>
              </a:ext>
            </a:extLst>
          </p:cNvPr>
          <p:cNvSpPr txBox="1"/>
          <p:nvPr/>
        </p:nvSpPr>
        <p:spPr>
          <a:xfrm>
            <a:off x="432000" y="744101"/>
            <a:ext cx="4936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Stichting Certificatieregeling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Kabelinfrastructuur en Buizenlegbedrijven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BEC032C-8241-4884-9E62-148C3ADB2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2514" y="5414696"/>
            <a:ext cx="1609483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52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A122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titel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0660" y="2782059"/>
            <a:ext cx="11340000" cy="540000"/>
          </a:xfrm>
        </p:spPr>
        <p:txBody>
          <a:bodyPr rtlCol="0">
            <a:noAutofit/>
          </a:bodyPr>
          <a:lstStyle/>
          <a:p>
            <a:pPr rtl="0"/>
            <a:r>
              <a:rPr lang="nl-NL" sz="8000" b="1" dirty="0">
                <a:solidFill>
                  <a:srgbClr val="14733B"/>
                </a:solidFill>
                <a:latin typeface="Trebuchet MS" panose="020B0603020202020204" pitchFamily="34" charset="0"/>
              </a:rPr>
              <a:t>CKB</a:t>
            </a:r>
            <a:r>
              <a:rPr lang="nl-NL" sz="8000" b="1" dirty="0">
                <a:solidFill>
                  <a:srgbClr val="ECA122"/>
                </a:solidFill>
                <a:latin typeface="Trebuchet MS" panose="020B0603020202020204" pitchFamily="34" charset="0"/>
              </a:rPr>
              <a:t> Nieuwe Regeling</a:t>
            </a:r>
          </a:p>
        </p:txBody>
      </p:sp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F8D4BD7B-1234-4DD0-A923-E8EC62958E91}"/>
              </a:ext>
            </a:extLst>
          </p:cNvPr>
          <p:cNvSpPr txBox="1"/>
          <p:nvPr/>
        </p:nvSpPr>
        <p:spPr>
          <a:xfrm>
            <a:off x="10211262" y="1848502"/>
            <a:ext cx="129478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K4 20JJ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C5ADB15-96DC-4ABA-9796-13FE6798EBBC}"/>
              </a:ext>
            </a:extLst>
          </p:cNvPr>
          <p:cNvSpPr txBox="1"/>
          <p:nvPr/>
        </p:nvSpPr>
        <p:spPr>
          <a:xfrm>
            <a:off x="6563798" y="5097638"/>
            <a:ext cx="3844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Piet van der Hoorn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4E69953-428D-49D7-BEB6-721994C7D8A2}"/>
              </a:ext>
            </a:extLst>
          </p:cNvPr>
          <p:cNvSpPr txBox="1"/>
          <p:nvPr/>
        </p:nvSpPr>
        <p:spPr>
          <a:xfrm>
            <a:off x="432000" y="744101"/>
            <a:ext cx="4936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Stichting Certificatieregeling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Kabelinfrastructuur en Buizenlegbedrijven</a:t>
            </a:r>
          </a:p>
        </p:txBody>
      </p:sp>
    </p:spTree>
    <p:extLst>
      <p:ext uri="{BB962C8B-B14F-4D97-AF65-F5344CB8AC3E}">
        <p14:creationId xmlns:p14="http://schemas.microsoft.com/office/powerpoint/2010/main" val="161968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7417A341-49B8-7E4A-844D-43D9C5AFD8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173" y="1602187"/>
            <a:ext cx="8434043" cy="474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3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4E69953-428D-49D7-BEB6-721994C7D8A2}"/>
              </a:ext>
            </a:extLst>
          </p:cNvPr>
          <p:cNvSpPr txBox="1"/>
          <p:nvPr/>
        </p:nvSpPr>
        <p:spPr>
          <a:xfrm>
            <a:off x="432000" y="744101"/>
            <a:ext cx="4936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Stichting Certificatieregeling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Kabelinfrastructuur en Buizenlegbedrijven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0C7EF10F-BC98-6C4E-A571-223BB4AEB0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590" y="1735196"/>
            <a:ext cx="8423436" cy="473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0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D828D62-1EED-874D-BB93-78A29F7227D7}"/>
              </a:ext>
            </a:extLst>
          </p:cNvPr>
          <p:cNvSpPr txBox="1"/>
          <p:nvPr/>
        </p:nvSpPr>
        <p:spPr>
          <a:xfrm>
            <a:off x="581451" y="545181"/>
            <a:ext cx="694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ECA122"/>
                </a:solidFill>
              </a:rPr>
              <a:t>Bijeenkomsten in 2019: </a:t>
            </a:r>
            <a:endParaRPr lang="nl-NL" dirty="0">
              <a:solidFill>
                <a:srgbClr val="ECA122"/>
              </a:solidFill>
            </a:endParaRPr>
          </a:p>
          <a:p>
            <a:r>
              <a:rPr lang="nl-NL" b="1" dirty="0">
                <a:solidFill>
                  <a:schemeClr val="accent1"/>
                </a:solidFill>
              </a:rPr>
              <a:t>Wat vindt u belangrijk in de gemoderniseerde CKB regeling?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DC4BF35-5BB3-3342-B6BA-E26C5FD49CF2}"/>
              </a:ext>
            </a:extLst>
          </p:cNvPr>
          <p:cNvSpPr txBox="1"/>
          <p:nvPr/>
        </p:nvSpPr>
        <p:spPr>
          <a:xfrm>
            <a:off x="581451" y="1735197"/>
            <a:ext cx="50486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Positie in de markt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Bereik van de CKB regeling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CKB Regeling inhoudelijk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Managementsysteem/Schemabeheer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Processen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Personen</a:t>
            </a:r>
          </a:p>
        </p:txBody>
      </p:sp>
    </p:spTree>
    <p:extLst>
      <p:ext uri="{BB962C8B-B14F-4D97-AF65-F5344CB8AC3E}">
        <p14:creationId xmlns:p14="http://schemas.microsoft.com/office/powerpoint/2010/main" val="317692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D828D62-1EED-874D-BB93-78A29F7227D7}"/>
              </a:ext>
            </a:extLst>
          </p:cNvPr>
          <p:cNvSpPr txBox="1"/>
          <p:nvPr/>
        </p:nvSpPr>
        <p:spPr>
          <a:xfrm>
            <a:off x="667612" y="461186"/>
            <a:ext cx="6206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ECA122"/>
                </a:solidFill>
              </a:rPr>
              <a:t>Bijeenkomsten in 2019: </a:t>
            </a:r>
            <a:endParaRPr lang="nl-NL" dirty="0">
              <a:solidFill>
                <a:srgbClr val="ECA122"/>
              </a:solidFill>
            </a:endParaRPr>
          </a:p>
          <a:p>
            <a:r>
              <a:rPr lang="nl-NL" b="1" dirty="0">
                <a:solidFill>
                  <a:schemeClr val="accent1"/>
                </a:solidFill>
              </a:rPr>
              <a:t>Uitwerking in Werkgroepen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DC4BF35-5BB3-3342-B6BA-E26C5FD49CF2}"/>
              </a:ext>
            </a:extLst>
          </p:cNvPr>
          <p:cNvSpPr txBox="1"/>
          <p:nvPr/>
        </p:nvSpPr>
        <p:spPr>
          <a:xfrm>
            <a:off x="667612" y="1735197"/>
            <a:ext cx="50486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Markt CKB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b="1" dirty="0"/>
              <a:t>Regeling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b="1" dirty="0"/>
              <a:t>CKB managementsystemen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b="1" dirty="0"/>
              <a:t>Processen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b="1" dirty="0"/>
              <a:t>Opleidingen</a:t>
            </a:r>
          </a:p>
        </p:txBody>
      </p:sp>
    </p:spTree>
    <p:extLst>
      <p:ext uri="{BB962C8B-B14F-4D97-AF65-F5344CB8AC3E}">
        <p14:creationId xmlns:p14="http://schemas.microsoft.com/office/powerpoint/2010/main" val="4208596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" name="Afbeelding 1" descr="Afbeelding met tekening&#10;&#10;Automatisch gegenereerde beschrijving">
            <a:extLst>
              <a:ext uri="{FF2B5EF4-FFF2-40B4-BE49-F238E27FC236}">
                <a16:creationId xmlns:a16="http://schemas.microsoft.com/office/drawing/2014/main" id="{0C2164A7-E834-46DC-87FF-705CD6095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7" b="94009" l="9914" r="89655">
                        <a14:foregroundMark x1="49569" y1="85253" x2="49569" y2="85253"/>
                        <a14:foregroundMark x1="53879" y1="94009" x2="53879" y2="94009"/>
                        <a14:foregroundMark x1="75862" y1="60829" x2="75862" y2="60829"/>
                        <a14:foregroundMark x1="18534" y1="70046" x2="18534" y2="7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428" b="-7143"/>
          <a:stretch/>
        </p:blipFill>
        <p:spPr>
          <a:xfrm>
            <a:off x="10714432" y="5556727"/>
            <a:ext cx="1294781" cy="1103145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D828D62-1EED-874D-BB93-78A29F7227D7}"/>
              </a:ext>
            </a:extLst>
          </p:cNvPr>
          <p:cNvSpPr txBox="1"/>
          <p:nvPr/>
        </p:nvSpPr>
        <p:spPr>
          <a:xfrm>
            <a:off x="432000" y="467102"/>
            <a:ext cx="7724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ECA122"/>
                </a:solidFill>
              </a:rPr>
              <a:t>Bijeenkomsten in 2020-2021</a:t>
            </a:r>
            <a:endParaRPr lang="nl-NL" dirty="0">
              <a:solidFill>
                <a:srgbClr val="ECA122"/>
              </a:solidFill>
            </a:endParaRPr>
          </a:p>
          <a:p>
            <a:r>
              <a:rPr lang="nl-NL" b="1" dirty="0">
                <a:solidFill>
                  <a:schemeClr val="accent1"/>
                </a:solidFill>
              </a:rPr>
              <a:t>Werkende weg heeft dit geleid tot deze hoofdthema’s.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B35AB39-A40C-464A-AC41-85968844D3F3}"/>
              </a:ext>
            </a:extLst>
          </p:cNvPr>
          <p:cNvSpPr txBox="1"/>
          <p:nvPr/>
        </p:nvSpPr>
        <p:spPr>
          <a:xfrm>
            <a:off x="432000" y="1216527"/>
            <a:ext cx="1003963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Bestuur</a:t>
            </a:r>
            <a:endParaRPr lang="nl-NL" dirty="0"/>
          </a:p>
          <a:p>
            <a:r>
              <a:rPr lang="nl-NL" dirty="0"/>
              <a:t>Opschonen regeling ontdubbelen regeling</a:t>
            </a:r>
          </a:p>
          <a:p>
            <a:endParaRPr lang="nl-NL" b="1" dirty="0"/>
          </a:p>
          <a:p>
            <a:r>
              <a:rPr lang="nl-NL" b="1" dirty="0"/>
              <a:t>Opdrachtgevers</a:t>
            </a:r>
            <a:endParaRPr lang="nl-NL" dirty="0"/>
          </a:p>
          <a:p>
            <a:r>
              <a:rPr lang="nl-NL" dirty="0"/>
              <a:t>Bewezen en eenduidige borging van de integrale kwaliteit en veiligheid in de hele keten.</a:t>
            </a:r>
          </a:p>
          <a:p>
            <a:r>
              <a:rPr lang="nl-NL" dirty="0"/>
              <a:t>(nu en bij de toekomstige opgave van de energietransitie)</a:t>
            </a:r>
          </a:p>
          <a:p>
            <a:endParaRPr lang="nl-NL" b="1" dirty="0"/>
          </a:p>
          <a:p>
            <a:r>
              <a:rPr lang="nl-NL" b="1" dirty="0" err="1"/>
              <a:t>CCvD</a:t>
            </a:r>
            <a:r>
              <a:rPr lang="nl-NL" b="1" dirty="0"/>
              <a:t> werkgroepen</a:t>
            </a:r>
            <a:endParaRPr lang="nl-NL" dirty="0"/>
          </a:p>
          <a:p>
            <a:r>
              <a:rPr lang="nl-NL" dirty="0"/>
              <a:t>Relevante processen passend bij de behoeften in de markt.</a:t>
            </a:r>
          </a:p>
          <a:p>
            <a:endParaRPr lang="nl-NL" b="1" dirty="0"/>
          </a:p>
          <a:p>
            <a:r>
              <a:rPr lang="nl-NL" b="1" dirty="0"/>
              <a:t>Onderaannemers /ZZP‘ers</a:t>
            </a:r>
            <a:endParaRPr lang="nl-NL" dirty="0"/>
          </a:p>
          <a:p>
            <a:r>
              <a:rPr lang="nl-NL" dirty="0"/>
              <a:t>Mogelijkheid om kleine partijen gespecialiseerd werk te kunnen laten leveren.</a:t>
            </a:r>
          </a:p>
          <a:p>
            <a:endParaRPr lang="nl-NL" b="1" dirty="0"/>
          </a:p>
          <a:p>
            <a:r>
              <a:rPr lang="nl-NL" b="1" dirty="0" err="1"/>
              <a:t>CI’s</a:t>
            </a:r>
            <a:endParaRPr lang="nl-NL" dirty="0"/>
          </a:p>
          <a:p>
            <a:r>
              <a:rPr lang="nl-NL" dirty="0"/>
              <a:t>Uitwerken/Interpretatiedocument inhuur en </a:t>
            </a:r>
            <a:r>
              <a:rPr lang="nl-NL" dirty="0" err="1"/>
              <a:t>onderaanneming</a:t>
            </a:r>
            <a:r>
              <a:rPr lang="nl-NL" dirty="0"/>
              <a:t> (</a:t>
            </a:r>
            <a:r>
              <a:rPr lang="nl-NL" dirty="0" err="1"/>
              <a:t>o.a</a:t>
            </a:r>
            <a:r>
              <a:rPr lang="nl-NL" dirty="0"/>
              <a:t> grote machines </a:t>
            </a:r>
          </a:p>
          <a:p>
            <a:r>
              <a:rPr lang="nl-NL" dirty="0"/>
              <a:t>boringen en persingen). Oplossen van de verzamelwoede van certificaathouders en opdrachtgevers.</a:t>
            </a:r>
          </a:p>
          <a:p>
            <a:r>
              <a:rPr lang="nl-N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21482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A122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titel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72" y="3066002"/>
            <a:ext cx="11340000" cy="540000"/>
          </a:xfrm>
        </p:spPr>
        <p:txBody>
          <a:bodyPr rtlCol="0">
            <a:noAutofit/>
          </a:bodyPr>
          <a:lstStyle/>
          <a:p>
            <a:pPr rtl="0"/>
            <a:r>
              <a:rPr lang="nl-NL" sz="8000" b="1" dirty="0">
                <a:solidFill>
                  <a:srgbClr val="14733B"/>
                </a:solidFill>
                <a:latin typeface="Trebuchet MS" panose="020B0603020202020204" pitchFamily="34" charset="0"/>
              </a:rPr>
              <a:t>CKB</a:t>
            </a:r>
            <a:r>
              <a:rPr lang="nl-NL" sz="8000" b="1" dirty="0">
                <a:solidFill>
                  <a:srgbClr val="ECA122"/>
                </a:solidFill>
                <a:latin typeface="Trebuchet MS" panose="020B0603020202020204" pitchFamily="34" charset="0"/>
              </a:rPr>
              <a:t> opdrachtgevers</a:t>
            </a:r>
          </a:p>
        </p:txBody>
      </p:sp>
      <p:sp>
        <p:nvSpPr>
          <p:cNvPr id="138" name="Tekstvak 137">
            <a:extLst>
              <a:ext uri="{FF2B5EF4-FFF2-40B4-BE49-F238E27FC236}">
                <a16:creationId xmlns:a16="http://schemas.microsoft.com/office/drawing/2014/main" id="{0F387823-885E-4A41-A4D0-57E943BD93E7}"/>
              </a:ext>
            </a:extLst>
          </p:cNvPr>
          <p:cNvSpPr txBox="1"/>
          <p:nvPr/>
        </p:nvSpPr>
        <p:spPr>
          <a:xfrm>
            <a:off x="5767863" y="1735197"/>
            <a:ext cx="15918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F8D4BD7B-1234-4DD0-A923-E8EC62958E91}"/>
              </a:ext>
            </a:extLst>
          </p:cNvPr>
          <p:cNvSpPr txBox="1"/>
          <p:nvPr/>
        </p:nvSpPr>
        <p:spPr>
          <a:xfrm>
            <a:off x="10211262" y="1848502"/>
            <a:ext cx="129478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K4 20JJ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DEB26180-7D95-436E-A1CC-F4F2CEBF30CD}"/>
              </a:ext>
            </a:extLst>
          </p:cNvPr>
          <p:cNvSpPr/>
          <p:nvPr/>
        </p:nvSpPr>
        <p:spPr>
          <a:xfrm>
            <a:off x="-1" y="4075941"/>
            <a:ext cx="432001" cy="2782059"/>
          </a:xfrm>
          <a:prstGeom prst="triangle">
            <a:avLst>
              <a:gd name="adj" fmla="val 0"/>
            </a:avLst>
          </a:prstGeom>
          <a:solidFill>
            <a:srgbClr val="ECA12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4E69953-428D-49D7-BEB6-721994C7D8A2}"/>
              </a:ext>
            </a:extLst>
          </p:cNvPr>
          <p:cNvSpPr txBox="1"/>
          <p:nvPr/>
        </p:nvSpPr>
        <p:spPr>
          <a:xfrm>
            <a:off x="432000" y="744101"/>
            <a:ext cx="4936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Stichting Certificatieregeling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srgbClr val="147448"/>
                </a:solidFill>
                <a:effectLst/>
                <a:uLnTx/>
                <a:uFillTx/>
                <a:latin typeface="Asap"/>
                <a:ea typeface="+mn-ea"/>
                <a:cs typeface="+mn-cs"/>
              </a:rPr>
              <a:t>Kabelinfrastructuur en Buizenlegbedrijven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5E8528D-4315-4EF6-93E7-909EA42F1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2514" y="5414696"/>
            <a:ext cx="1609483" cy="1414395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C347D695-4763-4A50-B8EA-34D4ED92DE82}"/>
              </a:ext>
            </a:extLst>
          </p:cNvPr>
          <p:cNvSpPr txBox="1"/>
          <p:nvPr/>
        </p:nvSpPr>
        <p:spPr>
          <a:xfrm>
            <a:off x="6563798" y="5097638"/>
            <a:ext cx="3844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Jeroen Grond</a:t>
            </a:r>
          </a:p>
        </p:txBody>
      </p:sp>
    </p:spTree>
    <p:extLst>
      <p:ext uri="{BB962C8B-B14F-4D97-AF65-F5344CB8AC3E}">
        <p14:creationId xmlns:p14="http://schemas.microsoft.com/office/powerpoint/2010/main" val="5166241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angepast 16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14733B"/>
      </a:accent1>
      <a:accent2>
        <a:srgbClr val="000000"/>
      </a:accent2>
      <a:accent3>
        <a:srgbClr val="ECA122"/>
      </a:accent3>
      <a:accent4>
        <a:srgbClr val="ECA122"/>
      </a:accent4>
      <a:accent5>
        <a:srgbClr val="ECA122"/>
      </a:accent5>
      <a:accent6>
        <a:srgbClr val="ECA122"/>
      </a:accent6>
      <a:hlink>
        <a:srgbClr val="99CA3C"/>
      </a:hlink>
      <a:folHlink>
        <a:srgbClr val="ECA12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angepast 16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14733B"/>
    </a:accent1>
    <a:accent2>
      <a:srgbClr val="000000"/>
    </a:accent2>
    <a:accent3>
      <a:srgbClr val="ECA122"/>
    </a:accent3>
    <a:accent4>
      <a:srgbClr val="ECA122"/>
    </a:accent4>
    <a:accent5>
      <a:srgbClr val="ECA122"/>
    </a:accent5>
    <a:accent6>
      <a:srgbClr val="ECA122"/>
    </a:accent6>
    <a:hlink>
      <a:srgbClr val="99CA3C"/>
    </a:hlink>
    <a:folHlink>
      <a:srgbClr val="ECA12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963</Words>
  <Application>Microsoft Office PowerPoint</Application>
  <PresentationFormat>Breedbeeld</PresentationFormat>
  <Paragraphs>242</Paragraphs>
  <Slides>26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2" baseType="lpstr">
      <vt:lpstr>Arial</vt:lpstr>
      <vt:lpstr>Asap</vt:lpstr>
      <vt:lpstr>Calibri</vt:lpstr>
      <vt:lpstr>Trebuchet MS</vt:lpstr>
      <vt:lpstr>Wingdings 3</vt:lpstr>
      <vt:lpstr>Facet</vt:lpstr>
      <vt:lpstr>CKB Nieuwe Regeling</vt:lpstr>
      <vt:lpstr>PowerPoint-presentatie</vt:lpstr>
      <vt:lpstr>CKB Nieuwe Regeling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CKB opdrachtgevers</vt:lpstr>
      <vt:lpstr>PowerPoint-presentatie</vt:lpstr>
      <vt:lpstr>PowerPoint-presentatie</vt:lpstr>
      <vt:lpstr>CKB Certificaat                    houders</vt:lpstr>
      <vt:lpstr>PowerPoint-presentatie</vt:lpstr>
      <vt:lpstr>PowerPoint-presentatie</vt:lpstr>
      <vt:lpstr>CKB Certificerende            Instellingen</vt:lpstr>
      <vt:lpstr>PowerPoint-presentatie</vt:lpstr>
      <vt:lpstr>PowerPoint-presentatie</vt:lpstr>
      <vt:lpstr>PowerPoint-presentatie</vt:lpstr>
      <vt:lpstr>Knelpunten in CKB -1</vt:lpstr>
      <vt:lpstr>Knelpunten in CKB -2</vt:lpstr>
      <vt:lpstr>Knelpunten in CKB -3</vt:lpstr>
      <vt:lpstr>CKB REGELING 2022</vt:lpstr>
      <vt:lpstr>KNELPUNTEN CKB 2022</vt:lpstr>
      <vt:lpstr>CKB Implementatie            traject</vt:lpstr>
      <vt:lpstr>IMPLEMENTATIE CKB 2022</vt:lpstr>
      <vt:lpstr>CKB VRAGEN BEANTWOORDEN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Jochen Tulp</dc:creator>
  <cp:lastModifiedBy>Jochen Tulp</cp:lastModifiedBy>
  <cp:revision>23</cp:revision>
  <dcterms:created xsi:type="dcterms:W3CDTF">2021-01-24T20:03:27Z</dcterms:created>
  <dcterms:modified xsi:type="dcterms:W3CDTF">2022-01-25T12:11:05Z</dcterms:modified>
</cp:coreProperties>
</file>